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4"/>
  </p:notesMasterIdLst>
  <p:handoutMasterIdLst>
    <p:handoutMasterId r:id="rId25"/>
  </p:handoutMasterIdLst>
  <p:sldIdLst>
    <p:sldId id="256" r:id="rId4"/>
    <p:sldId id="289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8" r:id="rId14"/>
    <p:sldId id="299" r:id="rId15"/>
    <p:sldId id="322" r:id="rId16"/>
    <p:sldId id="301" r:id="rId17"/>
    <p:sldId id="302" r:id="rId18"/>
    <p:sldId id="319" r:id="rId19"/>
    <p:sldId id="320" r:id="rId20"/>
    <p:sldId id="303" r:id="rId21"/>
    <p:sldId id="304" r:id="rId22"/>
    <p:sldId id="321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1" autoAdjust="0"/>
    <p:restoredTop sz="86493" autoAdjust="0"/>
  </p:normalViewPr>
  <p:slideViewPr>
    <p:cSldViewPr>
      <p:cViewPr>
        <p:scale>
          <a:sx n="50" d="100"/>
          <a:sy n="50" d="100"/>
        </p:scale>
        <p:origin x="-2136" y="-1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4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5B53C-377C-45AC-9D32-3C6515CEC188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B3372-471E-4C15-96DC-81F494011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55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D45E3-461B-AA41-950A-9E795EFBCE23}" type="datetimeFigureOut">
              <a:rPr lang="en-US" smtClean="0"/>
              <a:t>18/06/19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43B6-C291-D44D-988E-1C13426A8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F46219-4458-4667-867C-77016E970C7F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384EA6-63C3-4D54-8C99-1340CC34F6E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4FA2F2-1A87-4E5F-BA4A-A7E9615198C9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0DA189-C0EC-4FFF-92E2-215A67ABA72A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CD0DD3-4D0A-4004-82EE-67D3667A5C5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7AB372-1965-493F-9B6B-2DB123120D33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5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3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52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42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826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871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739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9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5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>
                <a:solidFill>
                  <a:prstClr val="black"/>
                </a:solidFill>
              </a:rPr>
              <a:pPr/>
              <a:t>18/06/19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19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5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>
                <a:solidFill>
                  <a:prstClr val="black"/>
                </a:solidFill>
              </a:rPr>
              <a:pPr/>
              <a:t>18/06/19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85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>
                <a:solidFill>
                  <a:prstClr val="black"/>
                </a:solidFill>
              </a:rPr>
              <a:pPr/>
              <a:t>18/06/19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3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>
                <a:solidFill>
                  <a:prstClr val="black"/>
                </a:solidFill>
              </a:rPr>
              <a:pPr/>
              <a:t>18/06/19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33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>
                <a:solidFill>
                  <a:prstClr val="black"/>
                </a:solidFill>
              </a:rPr>
              <a:pPr/>
              <a:t>18/06/19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1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>
                <a:solidFill>
                  <a:prstClr val="black"/>
                </a:solidFill>
              </a:rPr>
              <a:pPr/>
              <a:t>18/06/19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00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>
                <a:solidFill>
                  <a:prstClr val="black"/>
                </a:solidFill>
              </a:rPr>
              <a:pPr/>
              <a:t>18/06/19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21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>
                <a:solidFill>
                  <a:prstClr val="black"/>
                </a:solidFill>
              </a:rPr>
              <a:pPr/>
              <a:t>18/06/19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2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0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4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8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3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5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5DDD6A-CC88-44E4-9C47-BF9BCC0C9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1844"/>
            <a:ext cx="3810532" cy="571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EAECB9-3F02-480C-850C-F097348223A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8" y="6166620"/>
            <a:ext cx="2088232" cy="5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00063" y="6350000"/>
            <a:ext cx="8215312" cy="21431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sz="10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© BRITISH NUTRITION FOUNDATION 2016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9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5DDD6A-CC88-44E4-9C47-BF9BCC0C9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1844"/>
            <a:ext cx="3810532" cy="571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2EAECB9-3F02-480C-850C-F097348223A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8" y="6166620"/>
            <a:ext cx="2088232" cy="5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03.png"/><Relationship Id="rId47" Type="http://schemas.openxmlformats.org/officeDocument/2006/relationships/image" Target="../media/image104.png"/><Relationship Id="rId48" Type="http://schemas.openxmlformats.org/officeDocument/2006/relationships/image" Target="../media/image105.png"/><Relationship Id="rId49" Type="http://schemas.openxmlformats.org/officeDocument/2006/relationships/image" Target="../media/image106.png"/><Relationship Id="rId20" Type="http://schemas.openxmlformats.org/officeDocument/2006/relationships/image" Target="../media/image77.png"/><Relationship Id="rId21" Type="http://schemas.openxmlformats.org/officeDocument/2006/relationships/image" Target="../media/image78.png"/><Relationship Id="rId22" Type="http://schemas.openxmlformats.org/officeDocument/2006/relationships/image" Target="../media/image79.png"/><Relationship Id="rId23" Type="http://schemas.openxmlformats.org/officeDocument/2006/relationships/image" Target="../media/image80.png"/><Relationship Id="rId24" Type="http://schemas.openxmlformats.org/officeDocument/2006/relationships/image" Target="../media/image81.png"/><Relationship Id="rId25" Type="http://schemas.openxmlformats.org/officeDocument/2006/relationships/image" Target="../media/image82.png"/><Relationship Id="rId26" Type="http://schemas.openxmlformats.org/officeDocument/2006/relationships/image" Target="../media/image83.png"/><Relationship Id="rId27" Type="http://schemas.openxmlformats.org/officeDocument/2006/relationships/image" Target="../media/image84.png"/><Relationship Id="rId28" Type="http://schemas.openxmlformats.org/officeDocument/2006/relationships/image" Target="../media/image85.png"/><Relationship Id="rId29" Type="http://schemas.openxmlformats.org/officeDocument/2006/relationships/image" Target="../media/image86.png"/><Relationship Id="rId50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30" Type="http://schemas.openxmlformats.org/officeDocument/2006/relationships/image" Target="../media/image87.png"/><Relationship Id="rId31" Type="http://schemas.openxmlformats.org/officeDocument/2006/relationships/image" Target="../media/image88.png"/><Relationship Id="rId32" Type="http://schemas.openxmlformats.org/officeDocument/2006/relationships/image" Target="../media/image89.png"/><Relationship Id="rId9" Type="http://schemas.openxmlformats.org/officeDocument/2006/relationships/image" Target="../media/image66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33" Type="http://schemas.openxmlformats.org/officeDocument/2006/relationships/image" Target="../media/image90.png"/><Relationship Id="rId34" Type="http://schemas.openxmlformats.org/officeDocument/2006/relationships/image" Target="../media/image91.png"/><Relationship Id="rId35" Type="http://schemas.openxmlformats.org/officeDocument/2006/relationships/image" Target="../media/image92.png"/><Relationship Id="rId36" Type="http://schemas.openxmlformats.org/officeDocument/2006/relationships/image" Target="../media/image93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75.png"/><Relationship Id="rId19" Type="http://schemas.openxmlformats.org/officeDocument/2006/relationships/image" Target="../media/image76.png"/><Relationship Id="rId37" Type="http://schemas.openxmlformats.org/officeDocument/2006/relationships/image" Target="../media/image94.png"/><Relationship Id="rId38" Type="http://schemas.openxmlformats.org/officeDocument/2006/relationships/image" Target="../media/image95.png"/><Relationship Id="rId39" Type="http://schemas.openxmlformats.org/officeDocument/2006/relationships/image" Target="../media/image96.png"/><Relationship Id="rId40" Type="http://schemas.openxmlformats.org/officeDocument/2006/relationships/image" Target="../media/image97.png"/><Relationship Id="rId41" Type="http://schemas.openxmlformats.org/officeDocument/2006/relationships/image" Target="../media/image98.png"/><Relationship Id="rId42" Type="http://schemas.openxmlformats.org/officeDocument/2006/relationships/image" Target="../media/image99.png"/><Relationship Id="rId43" Type="http://schemas.openxmlformats.org/officeDocument/2006/relationships/image" Target="../media/image100.png"/><Relationship Id="rId44" Type="http://schemas.openxmlformats.org/officeDocument/2006/relationships/image" Target="../media/image101.png"/><Relationship Id="rId45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6.png"/><Relationship Id="rId3" Type="http://schemas.openxmlformats.org/officeDocument/2006/relationships/image" Target="../media/image1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etfood-s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5750"/>
            <a:ext cx="4321175" cy="5113338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333399"/>
                </a:solidFill>
              </a:rPr>
              <a:t>Hydration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333399"/>
                </a:solidFill>
              </a:rPr>
              <a:t>Aim to drink 6-8 glasses of fluid every day. </a:t>
            </a: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333399"/>
                </a:solidFill>
              </a:rPr>
              <a:t>Water</a:t>
            </a:r>
            <a:r>
              <a:rPr lang="en-GB" dirty="0">
                <a:solidFill>
                  <a:srgbClr val="333399"/>
                </a:solidFill>
              </a:rPr>
              <a:t>, lower fat milk </a:t>
            </a:r>
            <a:r>
              <a:rPr lang="en-GB" dirty="0" smtClean="0">
                <a:solidFill>
                  <a:srgbClr val="333399"/>
                </a:solidFill>
              </a:rPr>
              <a:t>and sugar-free </a:t>
            </a:r>
            <a:r>
              <a:rPr lang="en-GB" dirty="0">
                <a:solidFill>
                  <a:srgbClr val="333399"/>
                </a:solidFill>
              </a:rPr>
              <a:t>drinks </a:t>
            </a:r>
            <a:r>
              <a:rPr lang="en-GB" dirty="0" smtClean="0">
                <a:solidFill>
                  <a:srgbClr val="333399"/>
                </a:solidFill>
              </a:rPr>
              <a:t>all </a:t>
            </a:r>
            <a:r>
              <a:rPr lang="en-GB" dirty="0">
                <a:solidFill>
                  <a:srgbClr val="333399"/>
                </a:solidFill>
              </a:rPr>
              <a:t>count</a:t>
            </a:r>
            <a:r>
              <a:rPr lang="en-GB" dirty="0" smtClean="0">
                <a:solidFill>
                  <a:srgbClr val="333399"/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333399"/>
                </a:solidFill>
              </a:rPr>
              <a:t>Fruit </a:t>
            </a:r>
            <a:r>
              <a:rPr lang="en-GB" dirty="0">
                <a:solidFill>
                  <a:srgbClr val="333399"/>
                </a:solidFill>
              </a:rPr>
              <a:t>juice </a:t>
            </a:r>
            <a:r>
              <a:rPr lang="en-GB" dirty="0" smtClean="0">
                <a:solidFill>
                  <a:srgbClr val="333399"/>
                </a:solidFill>
              </a:rPr>
              <a:t>and smoothies </a:t>
            </a:r>
            <a:r>
              <a:rPr lang="en-GB" dirty="0">
                <a:solidFill>
                  <a:srgbClr val="333399"/>
                </a:solidFill>
              </a:rPr>
              <a:t>also count </a:t>
            </a:r>
            <a:r>
              <a:rPr lang="en-GB" dirty="0" smtClean="0">
                <a:solidFill>
                  <a:srgbClr val="333399"/>
                </a:solidFill>
              </a:rPr>
              <a:t>although they are </a:t>
            </a:r>
            <a:r>
              <a:rPr lang="en-GB" dirty="0">
                <a:solidFill>
                  <a:srgbClr val="333399"/>
                </a:solidFill>
              </a:rPr>
              <a:t>a source of free </a:t>
            </a:r>
            <a:r>
              <a:rPr lang="en-GB" dirty="0" smtClean="0">
                <a:solidFill>
                  <a:srgbClr val="333399"/>
                </a:solidFill>
              </a:rPr>
              <a:t>sugars so you </a:t>
            </a:r>
            <a:r>
              <a:rPr lang="en-GB" dirty="0">
                <a:solidFill>
                  <a:srgbClr val="333399"/>
                </a:solidFill>
              </a:rPr>
              <a:t>should limit </a:t>
            </a:r>
            <a:r>
              <a:rPr lang="en-GB" dirty="0" smtClean="0">
                <a:solidFill>
                  <a:srgbClr val="333399"/>
                </a:solidFill>
              </a:rPr>
              <a:t>them to no </a:t>
            </a:r>
            <a:r>
              <a:rPr lang="en-GB" dirty="0">
                <a:solidFill>
                  <a:srgbClr val="333399"/>
                </a:solidFill>
              </a:rPr>
              <a:t>more than a </a:t>
            </a:r>
            <a:r>
              <a:rPr lang="en-GB" dirty="0" smtClean="0">
                <a:solidFill>
                  <a:srgbClr val="333399"/>
                </a:solidFill>
              </a:rPr>
              <a:t>total </a:t>
            </a:r>
            <a:r>
              <a:rPr lang="en-GB" dirty="0">
                <a:solidFill>
                  <a:srgbClr val="333399"/>
                </a:solidFill>
              </a:rPr>
              <a:t>of 150ml per day</a:t>
            </a:r>
            <a:r>
              <a:rPr lang="en-GB" dirty="0" smtClean="0">
                <a:solidFill>
                  <a:srgbClr val="333399"/>
                </a:solidFill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GB" dirty="0"/>
          </a:p>
          <a:p>
            <a:pPr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5076825" y="2565400"/>
            <a:ext cx="2770188" cy="1295400"/>
          </a:xfrm>
          <a:prstGeom prst="wedgeEllipseCallout">
            <a:avLst>
              <a:gd name="adj1" fmla="val 22360"/>
              <a:gd name="adj2" fmla="val 8331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333399"/>
                </a:solidFill>
                <a:latin typeface="Century Gothic" panose="020B0502020202020204" pitchFamily="34" charset="0"/>
                <a:cs typeface="Arial" charset="0"/>
              </a:rPr>
              <a:t>What might be good drink choices?</a:t>
            </a:r>
          </a:p>
        </p:txBody>
      </p:sp>
      <p:pic>
        <p:nvPicPr>
          <p:cNvPr id="12292" name="Picture 3" descr="C:\Users\ctheobald\AppData\Local\Microsoft\Windows\Temporary Internet Files\Content.IE5\OEOVAM7C\13625890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5084763"/>
            <a:ext cx="8953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C:\Users\ctheobald\AppData\Local\Microsoft\Windows\Temporary Internet Files\Content.IE5\KA6WN9T7\orange-juice-orange-outline-trip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99088"/>
            <a:ext cx="58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9" descr="Eatwell guide 2016 dairy items-3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364038"/>
            <a:ext cx="1012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4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07950" y="115888"/>
            <a:ext cx="8928100" cy="6553200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2400" b="1" dirty="0" smtClean="0"/>
              <a:t>Key message summary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		Eat at least 5 portions of a variety of fruit and 			vegetables every day.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		Base meals on potatoes, bread, rice, pasta or other 		starchy 	carbohydrates; choosing wholegrain versions 		where possible.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Have some dairy or dairy alternatives (such as soya 		drinks), choosing lower fat and lower sugar options.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		Eat some beans, pulses, fish, eggs, meat and other 		proteins (including 2 portions of fish every week, one of 		which should be oily).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		Choose unsaturated oils and spreads and eat in small 		amounts.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		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		Drink 6-8 cups/glasses of fluid a day.	</a:t>
            </a:r>
          </a:p>
          <a:p>
            <a:pPr>
              <a:spcBef>
                <a:spcPct val="0"/>
              </a:spcBef>
            </a:pPr>
            <a:endParaRPr lang="en-GB" altLang="en-US" sz="1200" b="1" dirty="0" smtClean="0"/>
          </a:p>
          <a:p>
            <a:pPr>
              <a:spcBef>
                <a:spcPct val="0"/>
              </a:spcBef>
            </a:pPr>
            <a:r>
              <a:rPr lang="en-GB" altLang="en-US" sz="1300" b="1" dirty="0" smtClean="0"/>
              <a:t>  </a:t>
            </a:r>
          </a:p>
          <a:p>
            <a:pPr>
              <a:spcBef>
                <a:spcPct val="0"/>
              </a:spcBef>
            </a:pPr>
            <a:r>
              <a:rPr lang="en-GB" altLang="en-US" sz="1300" b="1" dirty="0" smtClean="0"/>
              <a:t> If consuming foods and drinks high in fat, salt or sugar have these less often and in small amounts.</a:t>
            </a:r>
            <a:endParaRPr lang="en-US" altLang="en-US" sz="1300" b="1" dirty="0" smtClean="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 flipH="1">
            <a:off x="704850" y="976313"/>
            <a:ext cx="1320800" cy="725487"/>
            <a:chOff x="2328349" y="3516601"/>
            <a:chExt cx="6548672" cy="3341399"/>
          </a:xfrm>
        </p:grpSpPr>
        <p:pic>
          <p:nvPicPr>
            <p:cNvPr id="14371" name="Picture 3" descr="Eatwell guide 2016 VEG items-21.ps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4" descr="Eatwell guide 2016 VEG items-18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5" descr="Eatwell guide 2016 VEG items-12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6" descr="Eatwell guide 2016 VEG items-6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7" descr="Eatwell guide 2016 VEG items-1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8" descr="Eatwell guide 2016 VEG items-2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7" name="Picture 9" descr="Eatwell guide 2016 VEG items-3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8" name="Picture 10" descr="Eatwell guide 2016 VEG items-4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11" descr="Eatwell guide 2016 VEG items-5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0" name="Picture 12" descr="Eatwell guide 2016 VEG items-7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1" name="Picture 13" descr="Eatwell guide 2016 VEG items-14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2" name="Picture 14" descr="Eatwell guide 2016 VEG items-11.psd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15" descr="Eatwell guide 2016 VEG items-15.ps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Picture 16" descr="Eatwell guide 2016 VEG items-13.psd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Picture 17" descr="Eatwell guide 2016 VEG items-9.psd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6" name="Picture 18" descr="Eatwell guide 2016 VEG items-8.psd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Picture 19" descr="Eatwell guide 2016 VEG items-10.psd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20" descr="Eatwell guide 2016 VEG items-16.psd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Picture 21" descr="Eatwell guide 2016 VEG items-22.psd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0" name="Picture 22" descr="Eatwell guide 2016 VEG items-17.psd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1" name="Picture 23" descr="Eatwell guide 2016 VEG items-19.psd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2" name="Picture 24" descr="Eatwell guide 2016 VEG items-20.psd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25"/>
          <p:cNvGrpSpPr>
            <a:grpSpLocks/>
          </p:cNvGrpSpPr>
          <p:nvPr/>
        </p:nvGrpSpPr>
        <p:grpSpPr bwMode="auto">
          <a:xfrm flipH="1">
            <a:off x="747713" y="1844675"/>
            <a:ext cx="1371600" cy="855663"/>
            <a:chOff x="2915891" y="3118700"/>
            <a:chExt cx="5893597" cy="3590241"/>
          </a:xfrm>
        </p:grpSpPr>
        <p:pic>
          <p:nvPicPr>
            <p:cNvPr id="14361" name="Picture 26" descr="Eatwell guide 2016 CARBS items-2.psd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27" descr="Eatwell guide 2016 CARBS items-3.psd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28" descr="Eatwell guide 2016 CARBS items-1.psd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29" descr="Eatwell guide 2016 CARBS items-6.psd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30" descr="Eatwell guide 2016 CARBS items-7.psd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31" descr="Eatwell guide 2016 CARBS items-8.psd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32" descr="Eatwell guide 2016 CARBS items-5.psd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33" descr="Eatwell guide 2016 CARBS items-4.psd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34" descr="Eatwell guide 2016 CARBS items-10.psd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0" name="Picture 35" descr="Eatwell guide 2016 CARBS items-9.psd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1"/>
          <p:cNvGrpSpPr>
            <a:grpSpLocks/>
          </p:cNvGrpSpPr>
          <p:nvPr/>
        </p:nvGrpSpPr>
        <p:grpSpPr bwMode="auto">
          <a:xfrm>
            <a:off x="812800" y="2801938"/>
            <a:ext cx="1135063" cy="727075"/>
            <a:chOff x="2195094" y="2782638"/>
            <a:chExt cx="3172191" cy="2034049"/>
          </a:xfrm>
        </p:grpSpPr>
        <p:pic>
          <p:nvPicPr>
            <p:cNvPr id="14356" name="Picture 37" descr="Eatwell guide 2016 dairy items-3.psd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94" y="2782638"/>
              <a:ext cx="1249060" cy="182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38" descr="Eatwell guide 2016 dairy items-4.psd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364" y="3508605"/>
              <a:ext cx="974841" cy="113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39" descr="Eatwell guide 2016 dairy items-5.psd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758" y="3911243"/>
              <a:ext cx="862027" cy="73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40" descr="Eatwell guide 2016 dairy items-2.psd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205" y="4078164"/>
              <a:ext cx="1369080" cy="73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41" descr="Eatwell guide 2016 dairy items-1.psd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92" y="3685582"/>
              <a:ext cx="1057705" cy="76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1"/>
          <p:cNvGrpSpPr>
            <a:grpSpLocks/>
          </p:cNvGrpSpPr>
          <p:nvPr/>
        </p:nvGrpSpPr>
        <p:grpSpPr bwMode="auto">
          <a:xfrm>
            <a:off x="692150" y="3621088"/>
            <a:ext cx="1643063" cy="898525"/>
            <a:chOff x="4091359" y="1944147"/>
            <a:chExt cx="4157522" cy="2276318"/>
          </a:xfrm>
        </p:grpSpPr>
        <p:pic>
          <p:nvPicPr>
            <p:cNvPr id="14347" name="Picture 14" descr="Eatwell guide 2016 meat-fish items-10.psd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359" y="1944147"/>
              <a:ext cx="1026065" cy="124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20" descr="Eatwell guide 2016 meat-fish items-9.psd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148" y="2983850"/>
              <a:ext cx="857577" cy="112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21" descr="Eatwell guide 2016 meat-fish items-3.psd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192864"/>
              <a:ext cx="1067672" cy="93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2" descr="Eatwell guide 2016 meat-fish items-2.psd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868" y="3409598"/>
              <a:ext cx="1605265" cy="65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24" descr="Eatwell guide 2016 meat-fish items-1.psd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89" y="3013456"/>
              <a:ext cx="949789" cy="8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26" descr="Eatwell guide 2016 meat-fish items-6.psd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133" y="2864951"/>
              <a:ext cx="1249748" cy="100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7" descr="Eatwell guide 2016 meat-fish items-7.psd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66" y="3310135"/>
              <a:ext cx="1136134" cy="91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8" descr="Eatwell guide 2016 meat-fish items-8.psd"/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39690"/>
              <a:ext cx="1465232" cy="121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23" descr="Eatwell guide 2016 meat-fish items-4.psd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64" y="2454901"/>
              <a:ext cx="902072" cy="105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2"/>
          <p:cNvGrpSpPr>
            <a:grpSpLocks/>
          </p:cNvGrpSpPr>
          <p:nvPr/>
        </p:nvGrpSpPr>
        <p:grpSpPr bwMode="auto">
          <a:xfrm>
            <a:off x="1065213" y="4567238"/>
            <a:ext cx="692150" cy="947737"/>
            <a:chOff x="3324311" y="2488928"/>
            <a:chExt cx="1449338" cy="1988707"/>
          </a:xfrm>
        </p:grpSpPr>
        <p:pic>
          <p:nvPicPr>
            <p:cNvPr id="14345" name="Picture 35" descr="Eatwell guide 2016 oil items-1.psd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311" y="2488928"/>
              <a:ext cx="716156" cy="164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36" descr="Eatwell guide 2016 oil items-2.psd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125" y="3037868"/>
              <a:ext cx="1412524" cy="1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4" name="Picture 8" descr="water.psd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5434013"/>
            <a:ext cx="434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2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eetfood-s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0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etfood-s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4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eetfood-s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3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etfood-s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8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reetfood-s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3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eetfood-s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2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etfood-s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2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eetfood-s1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eetfood-s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28789"/>
            <a:ext cx="132834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treetfood-s1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3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07950" y="188913"/>
            <a:ext cx="6553200" cy="6119812"/>
          </a:xfrm>
          <a:prstGeom prst="roundRect">
            <a:avLst>
              <a:gd name="adj" fmla="val 9366"/>
            </a:avLst>
          </a:prstGeom>
          <a:gradFill rotWithShape="0">
            <a:gsLst>
              <a:gs pos="0">
                <a:schemeClr val="accent1">
                  <a:alpha val="89998"/>
                </a:schemeClr>
              </a:gs>
              <a:gs pos="100000">
                <a:schemeClr val="accent1">
                  <a:alpha val="79999"/>
                </a:schemeClr>
              </a:gs>
            </a:gsLst>
          </a:gra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GB" alt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 Guide</a:t>
            </a:r>
            <a:endParaRPr lang="en-GB" alt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dirty="0" smtClean="0">
                <a:solidFill>
                  <a:schemeClr val="bg1">
                    <a:lumMod val="75000"/>
                  </a:schemeClr>
                </a:solidFill>
              </a:rPr>
              <a:t>The healthy eating model for the UK is called the </a:t>
            </a:r>
            <a:r>
              <a:rPr lang="en-GB" alt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 Guide.  </a:t>
            </a:r>
            <a:endParaRPr lang="en-US" altLang="en-US" sz="24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9138"/>
            <a:ext cx="58912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96913"/>
            <a:ext cx="3816350" cy="5292725"/>
          </a:xfrm>
          <a:prstGeom prst="roundRect">
            <a:avLst>
              <a:gd name="adj" fmla="val 9366"/>
            </a:avLst>
          </a:prstGeom>
          <a:gradFill rotWithShape="0">
            <a:gsLst>
              <a:gs pos="0">
                <a:schemeClr val="accent1">
                  <a:alpha val="89998"/>
                </a:schemeClr>
              </a:gs>
              <a:gs pos="100000">
                <a:schemeClr val="accent1">
                  <a:alpha val="79999"/>
                </a:schemeClr>
              </a:gs>
            </a:gsLst>
          </a:gra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We should choose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variety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of different foods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from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each food group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to help the body get everything it needs to stay healthy.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We should eat foods in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proportions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shown on the </a:t>
            </a:r>
            <a:r>
              <a:rPr lang="en-GB" sz="2000" dirty="0" err="1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Guide, e.g. lots of foods from the largest two food groups</a:t>
            </a:r>
            <a:r>
              <a:rPr lang="en-GB" sz="2000" dirty="0" smtClean="0"/>
              <a:t>.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/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916113"/>
            <a:ext cx="4479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2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88913"/>
            <a:ext cx="4049713" cy="6121400"/>
          </a:xfrm>
          <a:prstGeom prst="roundRect">
            <a:avLst>
              <a:gd name="adj" fmla="val 9366"/>
            </a:avLst>
          </a:prstGeom>
          <a:solidFill>
            <a:schemeClr val="bg1">
              <a:lumMod val="20000"/>
              <a:lumOff val="80000"/>
            </a:schemeClr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Fruit and vegetables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Fruit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vegetables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should make up just over a third of the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food we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eat each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day.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Aim to eat at least five portions of a variety of fruit and vegetables each day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 guide, a portion is what fits into the palm of our hand.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Choose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from fresh, frozen, canned, dried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or juiced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71" name="Group 24"/>
          <p:cNvGrpSpPr>
            <a:grpSpLocks/>
          </p:cNvGrpSpPr>
          <p:nvPr/>
        </p:nvGrpSpPr>
        <p:grpSpPr bwMode="auto">
          <a:xfrm>
            <a:off x="3365500" y="3613150"/>
            <a:ext cx="5614988" cy="3084513"/>
            <a:chOff x="2328349" y="3516601"/>
            <a:chExt cx="6548672" cy="3341399"/>
          </a:xfrm>
        </p:grpSpPr>
        <p:pic>
          <p:nvPicPr>
            <p:cNvPr id="7174" name="Picture 25" descr="Eatwell guide 2016 VEG items-2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26" descr="Eatwell guide 2016 VEG items-18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27" descr="Eatwell guide 2016 VEG items-12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8" descr="Eatwell guide 2016 VEG items-6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29" descr="Eatwell guide 2016 VEG items-1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30" descr="Eatwell guide 2016 VEG items-2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31" descr="Eatwell guide 2016 VEG items-3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32" descr="Eatwell guide 2016 VEG items-4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33" descr="Eatwell guide 2016 VEG items-5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34" descr="Eatwell guide 2016 VEG items-7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35" descr="Eatwell guide 2016 VEG items-14.psd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36" descr="Eatwell guide 2016 VEG items-11.ps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37" descr="Eatwell guide 2016 VEG items-15.psd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38" descr="Eatwell guide 2016 VEG items-13.psd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39" descr="Eatwell guide 2016 VEG items-9.psd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40" descr="Eatwell guide 2016 VEG items-8.psd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41" descr="Eatwell guide 2016 VEG items-10.psd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42" descr="Eatwell guide 2016 VEG items-16.psd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43" descr="Eatwell guide 2016 VEG items-22.psd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44" descr="Eatwell guide 2016 VEG items-17.psd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45" descr="Eatwell guide 2016 VEG items-19.psd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46" descr="Eatwell guide 2016 VEG items-20.psd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Callout 26"/>
          <p:cNvSpPr/>
          <p:nvPr/>
        </p:nvSpPr>
        <p:spPr bwMode="auto">
          <a:xfrm>
            <a:off x="4357688" y="1631950"/>
            <a:ext cx="4424362" cy="1403350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bg1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0B949">
                    <a:lumMod val="50000"/>
                  </a:srgbClr>
                </a:solidFill>
                <a:latin typeface="Century Gothic" panose="020B0502020202020204" pitchFamily="34" charset="0"/>
                <a:cs typeface="Arial" charset="0"/>
              </a:rPr>
              <a:t>Remember, 150ml glass of fruit juice or smoothie counts as a maximum of one portion a day.</a:t>
            </a:r>
          </a:p>
        </p:txBody>
      </p:sp>
      <p:sp>
        <p:nvSpPr>
          <p:cNvPr id="28" name="Oval Callout 27"/>
          <p:cNvSpPr/>
          <p:nvPr/>
        </p:nvSpPr>
        <p:spPr bwMode="auto">
          <a:xfrm>
            <a:off x="4173538" y="3284538"/>
            <a:ext cx="2827337" cy="1000125"/>
          </a:xfrm>
          <a:prstGeom prst="wedgeEllipseCallout">
            <a:avLst>
              <a:gd name="adj1" fmla="val 16478"/>
              <a:gd name="adj2" fmla="val 7217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0B949">
                    <a:lumMod val="50000"/>
                  </a:srgbClr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309591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88913"/>
            <a:ext cx="4968875" cy="4941887"/>
          </a:xfrm>
          <a:prstGeom prst="roundRect">
            <a:avLst>
              <a:gd name="adj" fmla="val 9366"/>
            </a:avLst>
          </a:prstGeom>
          <a:solidFill>
            <a:srgbClr val="FFFFCC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rgbClr val="CC6600"/>
                </a:solidFill>
              </a:rPr>
              <a:t>Potatoes, bread, rice, pasta and other starchy carbohydrates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Starchy </a:t>
            </a:r>
            <a:r>
              <a:rPr lang="en-GB" dirty="0">
                <a:solidFill>
                  <a:srgbClr val="CC6600"/>
                </a:solidFill>
              </a:rPr>
              <a:t>food </a:t>
            </a:r>
            <a:r>
              <a:rPr lang="en-GB" dirty="0" smtClean="0">
                <a:solidFill>
                  <a:srgbClr val="CC6600"/>
                </a:solidFill>
              </a:rPr>
              <a:t>should </a:t>
            </a:r>
            <a:r>
              <a:rPr lang="en-GB" dirty="0">
                <a:solidFill>
                  <a:srgbClr val="CC6600"/>
                </a:solidFill>
              </a:rPr>
              <a:t>make up just </a:t>
            </a:r>
            <a:r>
              <a:rPr lang="en-GB" dirty="0" smtClean="0">
                <a:solidFill>
                  <a:srgbClr val="CC6600"/>
                </a:solidFill>
              </a:rPr>
              <a:t>over a </a:t>
            </a:r>
            <a:r>
              <a:rPr lang="en-GB" dirty="0">
                <a:solidFill>
                  <a:srgbClr val="CC6600"/>
                </a:solidFill>
              </a:rPr>
              <a:t>third of the </a:t>
            </a:r>
            <a:r>
              <a:rPr lang="en-GB" dirty="0" smtClean="0">
                <a:solidFill>
                  <a:srgbClr val="CC6600"/>
                </a:solidFill>
              </a:rPr>
              <a:t>food </a:t>
            </a:r>
            <a:r>
              <a:rPr lang="en-GB" dirty="0">
                <a:solidFill>
                  <a:srgbClr val="CC6600"/>
                </a:solidFill>
              </a:rPr>
              <a:t>we </a:t>
            </a:r>
            <a:r>
              <a:rPr lang="en-GB" dirty="0" smtClean="0">
                <a:solidFill>
                  <a:srgbClr val="CC6600"/>
                </a:solidFill>
              </a:rPr>
              <a:t>eat.</a:t>
            </a:r>
          </a:p>
          <a:p>
            <a:pPr>
              <a:buFont typeface="Arial" charset="0"/>
              <a:buNone/>
              <a:defRPr/>
            </a:pPr>
            <a:endParaRPr lang="en-GB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Base </a:t>
            </a:r>
            <a:r>
              <a:rPr lang="en-GB" dirty="0">
                <a:solidFill>
                  <a:srgbClr val="CC6600"/>
                </a:solidFill>
              </a:rPr>
              <a:t>your meals around starchy carbohydrate </a:t>
            </a:r>
            <a:r>
              <a:rPr lang="en-GB" dirty="0" smtClean="0">
                <a:solidFill>
                  <a:srgbClr val="CC6600"/>
                </a:solidFill>
              </a:rPr>
              <a:t>foods: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wholegrain breakfast cereal;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</a:t>
            </a:r>
            <a:r>
              <a:rPr lang="en-GB" dirty="0">
                <a:solidFill>
                  <a:srgbClr val="CC6600"/>
                </a:solidFill>
              </a:rPr>
              <a:t>a sandwich for </a:t>
            </a:r>
            <a:r>
              <a:rPr lang="en-GB" dirty="0" smtClean="0">
                <a:solidFill>
                  <a:srgbClr val="CC6600"/>
                </a:solidFill>
              </a:rPr>
              <a:t>lunch;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potatoes</a:t>
            </a:r>
            <a:r>
              <a:rPr lang="en-GB" dirty="0">
                <a:solidFill>
                  <a:srgbClr val="CC6600"/>
                </a:solidFill>
              </a:rPr>
              <a:t>, pasta </a:t>
            </a:r>
            <a:r>
              <a:rPr lang="en-GB" dirty="0" smtClean="0">
                <a:solidFill>
                  <a:srgbClr val="CC6600"/>
                </a:solidFill>
              </a:rPr>
              <a:t>or rice as </a:t>
            </a:r>
            <a:r>
              <a:rPr lang="en-GB" dirty="0">
                <a:solidFill>
                  <a:srgbClr val="CC6600"/>
                </a:solidFill>
              </a:rPr>
              <a:t>a </a:t>
            </a:r>
            <a:r>
              <a:rPr lang="en-GB" dirty="0" smtClean="0">
                <a:solidFill>
                  <a:srgbClr val="CC6600"/>
                </a:solidFill>
              </a:rPr>
              <a:t>  </a:t>
            </a:r>
          </a:p>
          <a:p>
            <a:pPr>
              <a:buFont typeface="Arial" charset="0"/>
              <a:buNone/>
              <a:defRPr/>
            </a:pPr>
            <a:r>
              <a:rPr lang="en-GB" dirty="0">
                <a:solidFill>
                  <a:srgbClr val="CC6600"/>
                </a:solidFill>
              </a:rPr>
              <a:t> </a:t>
            </a:r>
            <a:r>
              <a:rPr lang="en-GB" dirty="0" smtClean="0">
                <a:solidFill>
                  <a:srgbClr val="CC6600"/>
                </a:solidFill>
              </a:rPr>
              <a:t>       base </a:t>
            </a:r>
            <a:r>
              <a:rPr lang="en-GB" dirty="0">
                <a:solidFill>
                  <a:srgbClr val="CC6600"/>
                </a:solidFill>
              </a:rPr>
              <a:t>for your </a:t>
            </a:r>
            <a:r>
              <a:rPr lang="en-GB" dirty="0" smtClean="0">
                <a:solidFill>
                  <a:srgbClr val="CC6600"/>
                </a:solidFill>
              </a:rPr>
              <a:t>evening meal</a:t>
            </a:r>
            <a:r>
              <a:rPr lang="en-GB" dirty="0">
                <a:solidFill>
                  <a:srgbClr val="CC6600"/>
                </a:solidFill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solidFill>
                <a:srgbClr val="CC6600"/>
              </a:solidFill>
            </a:endParaRPr>
          </a:p>
        </p:txBody>
      </p:sp>
      <p:grpSp>
        <p:nvGrpSpPr>
          <p:cNvPr id="8195" name="Group 1"/>
          <p:cNvGrpSpPr>
            <a:grpSpLocks/>
          </p:cNvGrpSpPr>
          <p:nvPr/>
        </p:nvGrpSpPr>
        <p:grpSpPr bwMode="auto">
          <a:xfrm>
            <a:off x="4067944" y="4172496"/>
            <a:ext cx="4402137" cy="2678112"/>
            <a:chOff x="2915891" y="3118700"/>
            <a:chExt cx="5893597" cy="3590241"/>
          </a:xfrm>
        </p:grpSpPr>
        <p:pic>
          <p:nvPicPr>
            <p:cNvPr id="8198" name="Picture 47" descr="Eatwell guide 2016 CARBS items-2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48" descr="Eatwell guide 2016 CARBS items-3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49" descr="Eatwell guide 2016 CARBS items-1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0" descr="Eatwell guide 2016 CARBS items-6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1" descr="Eatwell guide 2016 CARBS items-7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52" descr="Eatwell guide 2016 CARBS items-8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53" descr="Eatwell guide 2016 CARBS items-5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54" descr="Eatwell guide 2016 CARBS items-4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55" descr="Eatwell guide 2016 CARBS items-10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56" descr="Eatwell guide 2016 CARBS items-9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al Callout 14"/>
          <p:cNvSpPr/>
          <p:nvPr/>
        </p:nvSpPr>
        <p:spPr bwMode="auto">
          <a:xfrm>
            <a:off x="1763713" y="5307013"/>
            <a:ext cx="2827337" cy="1009650"/>
          </a:xfrm>
          <a:prstGeom prst="wedgeEllipseCallout">
            <a:avLst>
              <a:gd name="adj1" fmla="val 63860"/>
              <a:gd name="adj2" fmla="val -967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527675" y="1700213"/>
            <a:ext cx="3328988" cy="2389187"/>
          </a:xfrm>
          <a:prstGeom prst="wedgeEllipseCallout">
            <a:avLst>
              <a:gd name="adj1" fmla="val 38598"/>
              <a:gd name="adj2" fmla="val 27583"/>
            </a:avLst>
          </a:prstGeom>
          <a:solidFill>
            <a:srgbClr val="FFFFCC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Try to choose higher-fibre, wholegrain varieties such as </a:t>
            </a:r>
            <a:r>
              <a:rPr lang="en-GB" sz="1600" b="1" dirty="0" err="1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wholewheat</a:t>
            </a: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 pasta, brown rice, or simply leave the skins on potatoes</a:t>
            </a:r>
            <a:r>
              <a:rPr lang="en-GB" sz="1600" dirty="0">
                <a:solidFill>
                  <a:srgbClr val="CC66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66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4945063" cy="6076950"/>
          </a:xfrm>
          <a:prstGeom prst="roundRect">
            <a:avLst>
              <a:gd name="adj" fmla="val 9366"/>
            </a:avLst>
          </a:prstGeom>
          <a:solidFill>
            <a:srgbClr val="FFCCCC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Beans</a:t>
            </a:r>
            <a:r>
              <a:rPr lang="en-GB" sz="2400" b="1" dirty="0">
                <a:solidFill>
                  <a:schemeClr val="tx2"/>
                </a:solidFill>
              </a:rPr>
              <a:t>, pulses, fish, eggs, meat and other </a:t>
            </a:r>
            <a:r>
              <a:rPr lang="en-GB" sz="2400" b="1" dirty="0" smtClean="0">
                <a:solidFill>
                  <a:schemeClr val="tx2"/>
                </a:solidFill>
              </a:rPr>
              <a:t>proteins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Eat </a:t>
            </a:r>
            <a:r>
              <a:rPr lang="en-GB" dirty="0">
                <a:solidFill>
                  <a:schemeClr val="tx2"/>
                </a:solidFill>
              </a:rPr>
              <a:t>some foods from this </a:t>
            </a:r>
            <a:r>
              <a:rPr lang="en-GB" dirty="0" smtClean="0">
                <a:solidFill>
                  <a:schemeClr val="tx2"/>
                </a:solidFill>
              </a:rPr>
              <a:t>group.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Beans</a:t>
            </a:r>
            <a:r>
              <a:rPr lang="en-GB" dirty="0">
                <a:solidFill>
                  <a:schemeClr val="tx2"/>
                </a:solidFill>
              </a:rPr>
              <a:t>, peas and lentils </a:t>
            </a:r>
            <a:r>
              <a:rPr lang="en-GB" dirty="0" smtClean="0">
                <a:solidFill>
                  <a:schemeClr val="tx2"/>
                </a:solidFill>
              </a:rPr>
              <a:t>(pulses) are </a:t>
            </a:r>
            <a:r>
              <a:rPr lang="en-GB" dirty="0">
                <a:solidFill>
                  <a:schemeClr val="tx2"/>
                </a:solidFill>
              </a:rPr>
              <a:t>good alternatives </a:t>
            </a:r>
            <a:r>
              <a:rPr lang="en-GB" dirty="0" smtClean="0">
                <a:solidFill>
                  <a:schemeClr val="tx2"/>
                </a:solidFill>
              </a:rPr>
              <a:t>to meat </a:t>
            </a:r>
            <a:r>
              <a:rPr lang="en-GB" dirty="0">
                <a:solidFill>
                  <a:schemeClr val="tx2"/>
                </a:solidFill>
              </a:rPr>
              <a:t>because they’re naturally very low in fat, and they’re high in fibre, </a:t>
            </a:r>
            <a:r>
              <a:rPr lang="en-GB" dirty="0" smtClean="0">
                <a:solidFill>
                  <a:schemeClr val="tx2"/>
                </a:solidFill>
              </a:rPr>
              <a:t>protein and </a:t>
            </a:r>
            <a:r>
              <a:rPr lang="en-GB" dirty="0">
                <a:solidFill>
                  <a:schemeClr val="tx2"/>
                </a:solidFill>
              </a:rPr>
              <a:t>vitamins and </a:t>
            </a:r>
            <a:r>
              <a:rPr lang="en-GB" dirty="0" smtClean="0">
                <a:solidFill>
                  <a:schemeClr val="tx2"/>
                </a:solidFill>
              </a:rPr>
              <a:t>minerals.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Choose </a:t>
            </a:r>
            <a:r>
              <a:rPr lang="en-GB" dirty="0">
                <a:solidFill>
                  <a:schemeClr val="tx2"/>
                </a:solidFill>
              </a:rPr>
              <a:t>lean cuts of meat and </a:t>
            </a:r>
            <a:r>
              <a:rPr lang="en-GB" dirty="0" smtClean="0">
                <a:solidFill>
                  <a:schemeClr val="tx2"/>
                </a:solidFill>
              </a:rPr>
              <a:t>cut off any visible fat.</a:t>
            </a:r>
          </a:p>
          <a:p>
            <a:pPr>
              <a:buFont typeface="Arial" charset="0"/>
              <a:buNone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rill </a:t>
            </a:r>
            <a:r>
              <a:rPr lang="en-GB" dirty="0">
                <a:solidFill>
                  <a:schemeClr val="tx2"/>
                </a:solidFill>
              </a:rPr>
              <a:t>meat and fish instead of </a:t>
            </a:r>
            <a:r>
              <a:rPr lang="en-GB" dirty="0" smtClean="0">
                <a:solidFill>
                  <a:schemeClr val="tx2"/>
                </a:solidFill>
              </a:rPr>
              <a:t>frying.</a:t>
            </a:r>
            <a:endParaRPr lang="en-GB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Aim </a:t>
            </a:r>
            <a:r>
              <a:rPr lang="en-GB" dirty="0">
                <a:solidFill>
                  <a:schemeClr val="tx2"/>
                </a:solidFill>
              </a:rPr>
              <a:t>for at least two portions (2 x 140g) of fish a week, including a portion of </a:t>
            </a:r>
            <a:r>
              <a:rPr lang="en-GB" dirty="0" smtClean="0">
                <a:solidFill>
                  <a:schemeClr val="tx2"/>
                </a:solidFill>
              </a:rPr>
              <a:t>oily fish.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100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sz="1100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b="1" dirty="0" smtClean="0">
              <a:solidFill>
                <a:schemeClr val="tx2"/>
              </a:solidFill>
            </a:endParaRPr>
          </a:p>
        </p:txBody>
      </p:sp>
      <p:pic>
        <p:nvPicPr>
          <p:cNvPr id="9219" name="Picture 15" descr="Eatwell guide 2016 meat-fish items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681663"/>
            <a:ext cx="9493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Eatwell guide 2016 meat-fish items-5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5156200"/>
            <a:ext cx="1146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7" descr="Eatwell guide 2016 meat-fish items-6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5856288"/>
            <a:ext cx="12509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Eatwell guide 2016 meat-fish items-7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6057900"/>
            <a:ext cx="11366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3"/>
          <p:cNvGrpSpPr>
            <a:grpSpLocks/>
          </p:cNvGrpSpPr>
          <p:nvPr/>
        </p:nvGrpSpPr>
        <p:grpSpPr bwMode="auto">
          <a:xfrm>
            <a:off x="3813175" y="4208463"/>
            <a:ext cx="5165725" cy="2578100"/>
            <a:chOff x="3751958" y="4330289"/>
            <a:chExt cx="5165795" cy="2578102"/>
          </a:xfrm>
        </p:grpSpPr>
        <p:pic>
          <p:nvPicPr>
            <p:cNvPr id="9225" name="Picture 19" descr="Eatwell guide 2016 meat-fish items-8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438" y="5646350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4" descr="Eatwell guide 2016 meat-fish items-10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372" y="4330289"/>
              <a:ext cx="1026079" cy="124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20" descr="Eatwell guide 2016 meat-fish items-9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164" y="5369993"/>
              <a:ext cx="857589" cy="112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21" descr="Eatwell guide 2016 meat-fish items-3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533" y="5516277"/>
              <a:ext cx="1067686" cy="93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22" descr="Eatwell guide 2016 meat-fish items-2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022" y="6148167"/>
              <a:ext cx="1605287" cy="65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4" descr="Eatwell guide 2016 meat-fish items-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696" y="5595018"/>
              <a:ext cx="949802" cy="80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26" descr="Eatwell guide 2016 meat-fish items-6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958" y="5856636"/>
              <a:ext cx="1249765" cy="100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27" descr="Eatwell guide 2016 meat-fish items-7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349" y="5998060"/>
              <a:ext cx="1136149" cy="91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28" descr="Eatwell guide 2016 meat-fish items-8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907" y="4649712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23" descr="Eatwell guide 2016 meat-fish items-4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90" y="5299964"/>
              <a:ext cx="902084" cy="105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Callout 18"/>
          <p:cNvSpPr/>
          <p:nvPr/>
        </p:nvSpPr>
        <p:spPr bwMode="auto">
          <a:xfrm>
            <a:off x="5575300" y="2765425"/>
            <a:ext cx="2827338" cy="1081088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EB088D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359936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5041900" cy="6100762"/>
          </a:xfrm>
          <a:prstGeom prst="roundRect">
            <a:avLst>
              <a:gd name="adj" fmla="val 9366"/>
            </a:avLst>
          </a:prstGeom>
          <a:solidFill>
            <a:srgbClr val="CCECFF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Dairy </a:t>
            </a:r>
            <a:r>
              <a:rPr lang="en-GB" sz="2400" b="1" dirty="0">
                <a:solidFill>
                  <a:srgbClr val="0070C0"/>
                </a:solidFill>
              </a:rPr>
              <a:t>and </a:t>
            </a:r>
            <a:r>
              <a:rPr lang="en-GB" sz="2400" b="1" dirty="0" smtClean="0">
                <a:solidFill>
                  <a:srgbClr val="0070C0"/>
                </a:solidFill>
              </a:rPr>
              <a:t>alternatives</a:t>
            </a:r>
          </a:p>
          <a:p>
            <a:pPr>
              <a:buFont typeface="Arial" charset="0"/>
              <a:buNone/>
              <a:defRPr/>
            </a:pPr>
            <a:endParaRPr lang="en-GB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</a:rPr>
              <a:t>H</a:t>
            </a:r>
            <a:r>
              <a:rPr lang="en-GB" dirty="0" smtClean="0">
                <a:solidFill>
                  <a:srgbClr val="0070C0"/>
                </a:solidFill>
              </a:rPr>
              <a:t>ave </a:t>
            </a:r>
            <a:r>
              <a:rPr lang="en-GB" dirty="0">
                <a:solidFill>
                  <a:srgbClr val="0070C0"/>
                </a:solidFill>
              </a:rPr>
              <a:t>some milk and dairy food (or dairy </a:t>
            </a:r>
            <a:r>
              <a:rPr lang="en-GB" dirty="0" smtClean="0">
                <a:solidFill>
                  <a:srgbClr val="0070C0"/>
                </a:solidFill>
              </a:rPr>
              <a:t>alternatives) such </a:t>
            </a:r>
            <a:r>
              <a:rPr lang="en-GB" dirty="0">
                <a:solidFill>
                  <a:srgbClr val="0070C0"/>
                </a:solidFill>
              </a:rPr>
              <a:t>as </a:t>
            </a:r>
            <a:r>
              <a:rPr lang="en-GB" dirty="0" smtClean="0">
                <a:solidFill>
                  <a:srgbClr val="0070C0"/>
                </a:solidFill>
              </a:rPr>
              <a:t>cheese, yoghurt </a:t>
            </a:r>
            <a:r>
              <a:rPr lang="en-GB" dirty="0">
                <a:solidFill>
                  <a:srgbClr val="0070C0"/>
                </a:solidFill>
              </a:rPr>
              <a:t>and </a:t>
            </a:r>
            <a:r>
              <a:rPr lang="en-GB" dirty="0" err="1">
                <a:solidFill>
                  <a:srgbClr val="0070C0"/>
                </a:solidFill>
              </a:rPr>
              <a:t>fromage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frais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70C0"/>
                </a:solidFill>
              </a:rPr>
              <a:t>These </a:t>
            </a:r>
            <a:r>
              <a:rPr lang="en-GB" dirty="0">
                <a:solidFill>
                  <a:srgbClr val="0070C0"/>
                </a:solidFill>
              </a:rPr>
              <a:t>are good sources of protein and vitamins, and they’re also an </a:t>
            </a:r>
            <a:r>
              <a:rPr lang="en-GB" dirty="0" smtClean="0">
                <a:solidFill>
                  <a:srgbClr val="0070C0"/>
                </a:solidFill>
              </a:rPr>
              <a:t>important source </a:t>
            </a:r>
            <a:r>
              <a:rPr lang="en-GB" dirty="0">
                <a:solidFill>
                  <a:srgbClr val="0070C0"/>
                </a:solidFill>
              </a:rPr>
              <a:t>of calcium, which helps to keep our bones </a:t>
            </a:r>
            <a:r>
              <a:rPr lang="en-GB" dirty="0" smtClean="0">
                <a:solidFill>
                  <a:srgbClr val="0070C0"/>
                </a:solidFill>
              </a:rPr>
              <a:t>strong.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70C0"/>
                </a:solidFill>
              </a:rPr>
              <a:t>Go for lower fat </a:t>
            </a:r>
            <a:r>
              <a:rPr lang="en-GB" dirty="0">
                <a:solidFill>
                  <a:srgbClr val="0070C0"/>
                </a:solidFill>
              </a:rPr>
              <a:t>and lower sugar </a:t>
            </a:r>
            <a:r>
              <a:rPr lang="en-GB" dirty="0" smtClean="0">
                <a:solidFill>
                  <a:srgbClr val="0070C0"/>
                </a:solidFill>
              </a:rPr>
              <a:t>options. For example, try:</a:t>
            </a:r>
            <a:endParaRPr lang="en-GB" dirty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en-GB" dirty="0" smtClean="0">
                <a:solidFill>
                  <a:srgbClr val="0070C0"/>
                </a:solidFill>
              </a:rPr>
              <a:t>	- semi-skimmed 	milk;	</a:t>
            </a:r>
          </a:p>
          <a:p>
            <a:pPr lvl="3">
              <a:defRPr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- reduced fat cheese</a:t>
            </a:r>
            <a:r>
              <a:rPr lang="en-GB" dirty="0">
                <a:solidFill>
                  <a:srgbClr val="0070C0"/>
                </a:solidFill>
              </a:rPr>
              <a:t>;</a:t>
            </a:r>
            <a:endParaRPr lang="en-GB" dirty="0" smtClean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- going </a:t>
            </a:r>
            <a:r>
              <a:rPr lang="en-GB" dirty="0">
                <a:solidFill>
                  <a:srgbClr val="0070C0"/>
                </a:solidFill>
              </a:rPr>
              <a:t>for unsweetened, </a:t>
            </a:r>
            <a:r>
              <a:rPr lang="en-GB" dirty="0" smtClean="0">
                <a:solidFill>
                  <a:srgbClr val="0070C0"/>
                </a:solidFill>
              </a:rPr>
              <a:t>	  calcium-fortified versions of 	  dairy alternatives.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grpSp>
        <p:nvGrpSpPr>
          <p:cNvPr id="10243" name="Group 25"/>
          <p:cNvGrpSpPr>
            <a:grpSpLocks/>
          </p:cNvGrpSpPr>
          <p:nvPr/>
        </p:nvGrpSpPr>
        <p:grpSpPr bwMode="auto">
          <a:xfrm>
            <a:off x="6230938" y="3016250"/>
            <a:ext cx="2613025" cy="3519488"/>
            <a:chOff x="6285372" y="3273380"/>
            <a:chExt cx="2506870" cy="3376977"/>
          </a:xfrm>
        </p:grpSpPr>
        <p:pic>
          <p:nvPicPr>
            <p:cNvPr id="10245" name="Picture 29" descr="Eatwell guide 2016 dairy items-3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044" y="3273380"/>
              <a:ext cx="1165759" cy="231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30" descr="Eatwell guide 2016 dairy items-4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372" y="4329004"/>
              <a:ext cx="909828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31" descr="Eatwell guide 2016 dairy items-5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372" y="4916506"/>
              <a:ext cx="804538" cy="9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32" descr="Eatwell guide 2016 dairy items-2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467" y="5121898"/>
              <a:ext cx="1277775" cy="93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33" descr="Eatwell guide 2016 dairy items-1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504" y="5466786"/>
              <a:ext cx="1209189" cy="118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Callout 8"/>
          <p:cNvSpPr/>
          <p:nvPr/>
        </p:nvSpPr>
        <p:spPr bwMode="auto">
          <a:xfrm>
            <a:off x="5408613" y="2205038"/>
            <a:ext cx="2482850" cy="1079500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2993D1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What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2246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4826000" cy="5235575"/>
          </a:xfrm>
          <a:prstGeom prst="roundRect">
            <a:avLst>
              <a:gd name="adj" fmla="val 9366"/>
            </a:avLst>
          </a:prstGeom>
          <a:solidFill>
            <a:srgbClr val="CCCCFF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660066"/>
                </a:solidFill>
              </a:rPr>
              <a:t>Oils and spreads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660066"/>
                </a:solidFill>
              </a:rPr>
              <a:t>We only need a little fat for health </a:t>
            </a:r>
            <a:r>
              <a:rPr lang="en-GB" dirty="0">
                <a:solidFill>
                  <a:srgbClr val="660066"/>
                </a:solidFill>
              </a:rPr>
              <a:t>(</a:t>
            </a:r>
            <a:r>
              <a:rPr lang="en-GB" dirty="0" smtClean="0">
                <a:solidFill>
                  <a:srgbClr val="660066"/>
                </a:solidFill>
              </a:rPr>
              <a:t>generally, we </a:t>
            </a:r>
            <a:r>
              <a:rPr lang="en-GB" dirty="0">
                <a:solidFill>
                  <a:srgbClr val="660066"/>
                </a:solidFill>
              </a:rPr>
              <a:t>are eating too </a:t>
            </a:r>
            <a:r>
              <a:rPr lang="en-GB" dirty="0" smtClean="0">
                <a:solidFill>
                  <a:srgbClr val="660066"/>
                </a:solidFill>
              </a:rPr>
              <a:t>much saturated fat).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660066"/>
                </a:solidFill>
              </a:rPr>
              <a:t>Unsaturated fats </a:t>
            </a:r>
            <a:r>
              <a:rPr lang="en-GB" dirty="0" smtClean="0">
                <a:solidFill>
                  <a:srgbClr val="660066"/>
                </a:solidFill>
              </a:rPr>
              <a:t>are </a:t>
            </a:r>
            <a:r>
              <a:rPr lang="en-GB" dirty="0">
                <a:solidFill>
                  <a:srgbClr val="660066"/>
                </a:solidFill>
              </a:rPr>
              <a:t>healthier fats that are usually from plant sources and in liquid form as oil, for example vegetable oil, rapeseed oil and olive oil</a:t>
            </a:r>
            <a:r>
              <a:rPr lang="en-GB" dirty="0" smtClean="0">
                <a:solidFill>
                  <a:srgbClr val="660066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660066"/>
                </a:solidFill>
              </a:rPr>
              <a:t>Choosing </a:t>
            </a:r>
            <a:r>
              <a:rPr lang="en-GB" dirty="0">
                <a:solidFill>
                  <a:srgbClr val="660066"/>
                </a:solidFill>
              </a:rPr>
              <a:t>lower fat </a:t>
            </a:r>
            <a:r>
              <a:rPr lang="en-GB" dirty="0" smtClean="0">
                <a:solidFill>
                  <a:srgbClr val="660066"/>
                </a:solidFill>
              </a:rPr>
              <a:t>spreads is </a:t>
            </a:r>
            <a:r>
              <a:rPr lang="en-GB" dirty="0">
                <a:solidFill>
                  <a:srgbClr val="660066"/>
                </a:solidFill>
              </a:rPr>
              <a:t>a good way </a:t>
            </a:r>
            <a:r>
              <a:rPr lang="en-GB" dirty="0" smtClean="0">
                <a:solidFill>
                  <a:srgbClr val="660066"/>
                </a:solidFill>
              </a:rPr>
              <a:t>to reduce saturated </a:t>
            </a:r>
            <a:r>
              <a:rPr lang="en-GB" dirty="0">
                <a:solidFill>
                  <a:srgbClr val="660066"/>
                </a:solidFill>
              </a:rPr>
              <a:t>fat intake</a:t>
            </a:r>
            <a:r>
              <a:rPr lang="en-GB" dirty="0" smtClean="0">
                <a:solidFill>
                  <a:srgbClr val="660066"/>
                </a:solidFill>
              </a:rPr>
              <a:t>.</a:t>
            </a:r>
            <a:endParaRPr lang="en-GB" dirty="0">
              <a:solidFill>
                <a:srgbClr val="660066"/>
              </a:solidFill>
            </a:endParaRPr>
          </a:p>
        </p:txBody>
      </p:sp>
      <p:grpSp>
        <p:nvGrpSpPr>
          <p:cNvPr id="11267" name="Group 34"/>
          <p:cNvGrpSpPr>
            <a:grpSpLocks/>
          </p:cNvGrpSpPr>
          <p:nvPr/>
        </p:nvGrpSpPr>
        <p:grpSpPr bwMode="auto">
          <a:xfrm>
            <a:off x="5940425" y="3987800"/>
            <a:ext cx="2751138" cy="2655888"/>
            <a:chOff x="6859745" y="4544038"/>
            <a:chExt cx="758422" cy="878310"/>
          </a:xfrm>
        </p:grpSpPr>
        <p:pic>
          <p:nvPicPr>
            <p:cNvPr id="11270" name="Picture 35" descr="Eatwell guide 2016 oil items-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703" y="4544038"/>
              <a:ext cx="283464" cy="65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36" descr="Eatwell guide 2016 oil items-2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745" y="4773124"/>
              <a:ext cx="637032" cy="64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Oval Callout 5"/>
          <p:cNvSpPr/>
          <p:nvPr/>
        </p:nvSpPr>
        <p:spPr bwMode="auto">
          <a:xfrm>
            <a:off x="5151438" y="3789363"/>
            <a:ext cx="2300287" cy="1079500"/>
          </a:xfrm>
          <a:prstGeom prst="wedgeEllipseCallout">
            <a:avLst>
              <a:gd name="adj1" fmla="val 42812"/>
              <a:gd name="adj2" fmla="val 6067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5172075" y="1844675"/>
            <a:ext cx="3778250" cy="1404938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rgbClr val="CCCCFF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Remember, all types of fat are high in energy and should be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     limited in the diet.</a:t>
            </a:r>
          </a:p>
        </p:txBody>
      </p:sp>
    </p:spTree>
    <p:extLst>
      <p:ext uri="{BB962C8B-B14F-4D97-AF65-F5344CB8AC3E}">
        <p14:creationId xmlns:p14="http://schemas.microsoft.com/office/powerpoint/2010/main" val="362202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Slide">
  <a:themeElements>
    <a:clrScheme name="Food A Fact of Life">
      <a:dk1>
        <a:srgbClr val="2993D1"/>
      </a:dk1>
      <a:lt1>
        <a:srgbClr val="50B949"/>
      </a:lt1>
      <a:dk2>
        <a:srgbClr val="EB088D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 cstate="print"/>
          <a:srcRect/>
          <a:stretch>
            <a:fillRect t="-18000" b="-16000"/>
          </a:stretch>
        </a:blip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15740</TotalTime>
  <Words>591</Words>
  <Application>Microsoft Macintosh PowerPoint</Application>
  <PresentationFormat>On-screen Show (4:3)</PresentationFormat>
  <Paragraphs>96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Blank Slide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in the Classroom</dc:title>
  <dc:creator>Pete Robinson</dc:creator>
  <cp:lastModifiedBy>Kelly Monk</cp:lastModifiedBy>
  <cp:revision>132</cp:revision>
  <cp:lastPrinted>2019-06-11T08:04:19Z</cp:lastPrinted>
  <dcterms:created xsi:type="dcterms:W3CDTF">2017-01-21T13:48:19Z</dcterms:created>
  <dcterms:modified xsi:type="dcterms:W3CDTF">2019-06-18T11:41:51Z</dcterms:modified>
</cp:coreProperties>
</file>